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lonen, Virginia" userId="55a8e923-d794-4c51-ae8b-69b65a91c878" providerId="ADAL" clId="{2FC3F185-F59C-4A72-A6C1-A142AB99E398}"/>
    <pc:docChg chg="modSld">
      <pc:chgData name="Kyllonen, Virginia" userId="55a8e923-d794-4c51-ae8b-69b65a91c878" providerId="ADAL" clId="{2FC3F185-F59C-4A72-A6C1-A142AB99E398}" dt="2021-10-14T14:36:04.364" v="4" actId="20577"/>
      <pc:docMkLst>
        <pc:docMk/>
      </pc:docMkLst>
      <pc:sldChg chg="modSp mod">
        <pc:chgData name="Kyllonen, Virginia" userId="55a8e923-d794-4c51-ae8b-69b65a91c878" providerId="ADAL" clId="{2FC3F185-F59C-4A72-A6C1-A142AB99E398}" dt="2021-10-14T14:36:04.364" v="4" actId="20577"/>
        <pc:sldMkLst>
          <pc:docMk/>
          <pc:sldMk cId="253984945" sldId="261"/>
        </pc:sldMkLst>
        <pc:graphicFrameChg chg="modGraphic">
          <ac:chgData name="Kyllonen, Virginia" userId="55a8e923-d794-4c51-ae8b-69b65a91c878" providerId="ADAL" clId="{2FC3F185-F59C-4A72-A6C1-A142AB99E398}" dt="2021-10-14T14:36:04.364" v="4" actId="20577"/>
          <ac:graphicFrameMkLst>
            <pc:docMk/>
            <pc:sldMk cId="253984945" sldId="261"/>
            <ac:graphicFrameMk id="4" creationId="{5D97908D-7414-4585-9C02-402E15D16E5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58DE0-63ED-4DD5-8BE4-172CCC9569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0D177D-3A36-4759-B0E7-F1ACB3B7A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92507D-7DAF-4FF6-A8CB-159B3B57DC5C}"/>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5" name="Footer Placeholder 4">
            <a:extLst>
              <a:ext uri="{FF2B5EF4-FFF2-40B4-BE49-F238E27FC236}">
                <a16:creationId xmlns:a16="http://schemas.microsoft.com/office/drawing/2014/main" id="{B5798E75-7E68-42EE-8762-A0474D4C9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D0034-1E7D-4A1E-80F8-A33AA7A55BBA}"/>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329808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454D-F3C6-4C82-99AC-7E90F5D4E8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2F32A8-368C-4490-B350-4E721158A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5FA2A-0C47-45B4-BFA3-D827BE705678}"/>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5" name="Footer Placeholder 4">
            <a:extLst>
              <a:ext uri="{FF2B5EF4-FFF2-40B4-BE49-F238E27FC236}">
                <a16:creationId xmlns:a16="http://schemas.microsoft.com/office/drawing/2014/main" id="{D7E64307-6300-409A-A1BD-32118876A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28D2E-3B0D-4FCB-AE32-A1C6249EF3EE}"/>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4902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5609A-7976-4DA7-AAA5-0BAEDF3A08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41C19C-A6E6-4B74-A301-ED2629DE57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487A32-1A63-4434-A28A-8237C6F7183B}"/>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5" name="Footer Placeholder 4">
            <a:extLst>
              <a:ext uri="{FF2B5EF4-FFF2-40B4-BE49-F238E27FC236}">
                <a16:creationId xmlns:a16="http://schemas.microsoft.com/office/drawing/2014/main" id="{AAA46340-EF99-43EA-9450-B9F2B621B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C6B50-C84E-4421-969E-8360021136AC}"/>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258936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F562-F5DD-4AAF-A43A-138B0A77B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3DAAE7-A474-4A94-879D-3C5ABBECDC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32078-51F1-4FC7-B18F-1236F4224408}"/>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5" name="Footer Placeholder 4">
            <a:extLst>
              <a:ext uri="{FF2B5EF4-FFF2-40B4-BE49-F238E27FC236}">
                <a16:creationId xmlns:a16="http://schemas.microsoft.com/office/drawing/2014/main" id="{9601557E-6DE9-4BDF-AD72-D96E9F257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A66D2-775B-40FD-AF5D-5A2699911BFE}"/>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198566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02AB-8E94-4B1B-9783-F4417177D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EF4975-A048-4D02-A17C-BA3FDB0FC7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67BA5-0002-4CB0-B37E-2A56BA4D4897}"/>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5" name="Footer Placeholder 4">
            <a:extLst>
              <a:ext uri="{FF2B5EF4-FFF2-40B4-BE49-F238E27FC236}">
                <a16:creationId xmlns:a16="http://schemas.microsoft.com/office/drawing/2014/main" id="{293A5120-11C5-4ECD-87C9-4477B4FD0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24FA2-5E4C-4FB4-83BD-C4B16FD4FCF9}"/>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175816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C40E8-7C5F-4F7A-8F45-9C1E86206E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BB1506-3597-4D59-9AF6-BE744F88EA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12F7D5-E4A8-4F60-9ABA-66737F8FAD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DE6402-5934-4671-B861-37B21BEB7C27}"/>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6" name="Footer Placeholder 5">
            <a:extLst>
              <a:ext uri="{FF2B5EF4-FFF2-40B4-BE49-F238E27FC236}">
                <a16:creationId xmlns:a16="http://schemas.microsoft.com/office/drawing/2014/main" id="{A335B1BE-83EA-4F35-8FDD-A9F668A3A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4210E-F608-4F95-A71F-9D175A1C4167}"/>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227395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8902E-5614-4EC4-8D31-7CD691C418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18C08A-69F2-49FB-BE66-6D718DB9D2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28CED6-6B88-4C30-A1F7-4083448DC3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820969-2E7E-4B38-8A3C-2936F59697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507313-44B2-4B4D-8957-1E2DFB0BEE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8892E1-A5AC-433B-93E5-4066D1BCD8D5}"/>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8" name="Footer Placeholder 7">
            <a:extLst>
              <a:ext uri="{FF2B5EF4-FFF2-40B4-BE49-F238E27FC236}">
                <a16:creationId xmlns:a16="http://schemas.microsoft.com/office/drawing/2014/main" id="{71A99869-55A7-491A-9762-0811BB404E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20EE33-D7AA-4A49-932D-FFD91648AEB4}"/>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25139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C68E8-0C96-46E8-84DD-C45A8B8B42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F02B88-391B-4840-9CE4-837729164245}"/>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4" name="Footer Placeholder 3">
            <a:extLst>
              <a:ext uri="{FF2B5EF4-FFF2-40B4-BE49-F238E27FC236}">
                <a16:creationId xmlns:a16="http://schemas.microsoft.com/office/drawing/2014/main" id="{B9FEC0BF-1D9A-4C3F-964A-D8EAF72AC3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2DE103-0DE3-4C5F-9CB1-AD5CC4B3F477}"/>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415317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1AA3CE-5511-455D-82C8-E877B419DEE2}"/>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3" name="Footer Placeholder 2">
            <a:extLst>
              <a:ext uri="{FF2B5EF4-FFF2-40B4-BE49-F238E27FC236}">
                <a16:creationId xmlns:a16="http://schemas.microsoft.com/office/drawing/2014/main" id="{504D9EB5-539E-4F63-9DFF-F40638C345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B2322A-516D-4884-9351-DCE93E732EF1}"/>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96109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479C9-D69A-4FC2-80C9-888F7EC2A4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1E68CF-5FD3-4818-82F0-780CB379C1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647462-A44C-4036-905C-2EC89F43E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2E76B-8542-46CB-85FD-C2A3D0B3F9E3}"/>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6" name="Footer Placeholder 5">
            <a:extLst>
              <a:ext uri="{FF2B5EF4-FFF2-40B4-BE49-F238E27FC236}">
                <a16:creationId xmlns:a16="http://schemas.microsoft.com/office/drawing/2014/main" id="{5C6B2A02-AB20-4C9F-8F35-5D893EDC0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001689-0E62-4691-96F6-0088C70B9A81}"/>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341252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95E7-7A7B-4D10-ABE6-C12F360D28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2CB807-BFAF-4585-BD7F-B1A5790BA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9F15F2-93BC-4573-8BCB-2F7A3BBFC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77E955-4250-4815-8F59-9299F15E4E35}"/>
              </a:ext>
            </a:extLst>
          </p:cNvPr>
          <p:cNvSpPr>
            <a:spLocks noGrp="1"/>
          </p:cNvSpPr>
          <p:nvPr>
            <p:ph type="dt" sz="half" idx="10"/>
          </p:nvPr>
        </p:nvSpPr>
        <p:spPr/>
        <p:txBody>
          <a:bodyPr/>
          <a:lstStyle/>
          <a:p>
            <a:fld id="{4C4F93FC-C8D7-4200-9496-4C753FE9098C}" type="datetimeFigureOut">
              <a:rPr lang="en-US" smtClean="0"/>
              <a:t>10/14/2021</a:t>
            </a:fld>
            <a:endParaRPr lang="en-US"/>
          </a:p>
        </p:txBody>
      </p:sp>
      <p:sp>
        <p:nvSpPr>
          <p:cNvPr id="6" name="Footer Placeholder 5">
            <a:extLst>
              <a:ext uri="{FF2B5EF4-FFF2-40B4-BE49-F238E27FC236}">
                <a16:creationId xmlns:a16="http://schemas.microsoft.com/office/drawing/2014/main" id="{C9A52BF1-C480-45A2-9239-ECC49FB18E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6B7AB-4E53-4B7D-8838-0F3B51516C7D}"/>
              </a:ext>
            </a:extLst>
          </p:cNvPr>
          <p:cNvSpPr>
            <a:spLocks noGrp="1"/>
          </p:cNvSpPr>
          <p:nvPr>
            <p:ph type="sldNum" sz="quarter" idx="12"/>
          </p:nvPr>
        </p:nvSpPr>
        <p:spPr/>
        <p:txBody>
          <a:bodyPr/>
          <a:lstStyle/>
          <a:p>
            <a:fld id="{6910FF63-8731-4C56-95FD-4B304EEACA71}" type="slidenum">
              <a:rPr lang="en-US" smtClean="0"/>
              <a:t>‹#›</a:t>
            </a:fld>
            <a:endParaRPr lang="en-US"/>
          </a:p>
        </p:txBody>
      </p:sp>
    </p:spTree>
    <p:extLst>
      <p:ext uri="{BB962C8B-B14F-4D97-AF65-F5344CB8AC3E}">
        <p14:creationId xmlns:p14="http://schemas.microsoft.com/office/powerpoint/2010/main" val="751927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C9396F-9E2F-4FBB-864F-BCC8FD00ED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626963-0044-4D59-A5A8-28A1FCDAC9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AA992-2EDA-4607-AF77-3FE742FE9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F93FC-C8D7-4200-9496-4C753FE9098C}" type="datetimeFigureOut">
              <a:rPr lang="en-US" smtClean="0"/>
              <a:t>10/14/2021</a:t>
            </a:fld>
            <a:endParaRPr lang="en-US"/>
          </a:p>
        </p:txBody>
      </p:sp>
      <p:sp>
        <p:nvSpPr>
          <p:cNvPr id="5" name="Footer Placeholder 4">
            <a:extLst>
              <a:ext uri="{FF2B5EF4-FFF2-40B4-BE49-F238E27FC236}">
                <a16:creationId xmlns:a16="http://schemas.microsoft.com/office/drawing/2014/main" id="{0EF94612-7BDD-4FD7-80F5-C12E9D31A4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F7B7FE-2B24-42DB-AE12-601989AC39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0FF63-8731-4C56-95FD-4B304EEACA71}" type="slidenum">
              <a:rPr lang="en-US" smtClean="0"/>
              <a:t>‹#›</a:t>
            </a:fld>
            <a:endParaRPr lang="en-US"/>
          </a:p>
        </p:txBody>
      </p:sp>
    </p:spTree>
    <p:extLst>
      <p:ext uri="{BB962C8B-B14F-4D97-AF65-F5344CB8AC3E}">
        <p14:creationId xmlns:p14="http://schemas.microsoft.com/office/powerpoint/2010/main" val="236394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cid:image002.png@01D69581.2D3053B0"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HarrisMa@leoncountyfl.gov" TargetMode="External"/><Relationship Id="rId2" Type="http://schemas.openxmlformats.org/officeDocument/2006/relationships/hyperlink" Target="mailto:HumanServices@talgov.com" TargetMode="External"/><Relationship Id="rId1" Type="http://schemas.openxmlformats.org/officeDocument/2006/relationships/slideLayout" Target="../slideLayouts/slideLayout2.xml"/><Relationship Id="rId4" Type="http://schemas.openxmlformats.org/officeDocument/2006/relationships/hyperlink" Target="mailto:SandersA@leoncountyfl.gov"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CHSP%20Narrative%20Report%20Preparation%20and%20Submission%20Power%20Poi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F6285A5F-6712-47A0-8A11-F0DFF60D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5"/>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Shape 11">
            <a:extLst>
              <a:ext uri="{FF2B5EF4-FFF2-40B4-BE49-F238E27FC236}">
                <a16:creationId xmlns:a16="http://schemas.microsoft.com/office/drawing/2014/main" id="{FA6F8ABB-6C5D-4349-9E1B-198D1ABFA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3">
            <a:extLst>
              <a:ext uri="{FF2B5EF4-FFF2-40B4-BE49-F238E27FC236}">
                <a16:creationId xmlns:a16="http://schemas.microsoft.com/office/drawing/2014/main" id="{B971ABA8-4CDB-4EEE-8C48-AA4FDB6507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302EC64-F7C5-4DFB-B627-40EFDACC9C74}"/>
              </a:ext>
            </a:extLst>
          </p:cNvPr>
          <p:cNvSpPr>
            <a:spLocks noGrp="1"/>
          </p:cNvSpPr>
          <p:nvPr>
            <p:ph type="ctrTitle"/>
          </p:nvPr>
        </p:nvSpPr>
        <p:spPr>
          <a:xfrm>
            <a:off x="880280" y="2961564"/>
            <a:ext cx="5555931" cy="3346471"/>
          </a:xfrm>
        </p:spPr>
        <p:txBody>
          <a:bodyPr anchor="ctr">
            <a:normAutofit/>
          </a:bodyPr>
          <a:lstStyle/>
          <a:p>
            <a:r>
              <a:rPr lang="en-US" sz="7200" b="1" dirty="0">
                <a:solidFill>
                  <a:schemeClr val="bg1"/>
                </a:solidFill>
              </a:rPr>
              <a:t>Reporting Requirements</a:t>
            </a:r>
          </a:p>
        </p:txBody>
      </p:sp>
      <p:sp>
        <p:nvSpPr>
          <p:cNvPr id="3" name="Subtitle 2">
            <a:extLst>
              <a:ext uri="{FF2B5EF4-FFF2-40B4-BE49-F238E27FC236}">
                <a16:creationId xmlns:a16="http://schemas.microsoft.com/office/drawing/2014/main" id="{F27500E9-DAB6-4609-B364-92CF85D13D43}"/>
              </a:ext>
            </a:extLst>
          </p:cNvPr>
          <p:cNvSpPr>
            <a:spLocks noGrp="1"/>
          </p:cNvSpPr>
          <p:nvPr>
            <p:ph type="subTitle" idx="1"/>
          </p:nvPr>
        </p:nvSpPr>
        <p:spPr>
          <a:xfrm>
            <a:off x="6304333" y="1340553"/>
            <a:ext cx="2223009" cy="1200095"/>
          </a:xfrm>
        </p:spPr>
        <p:txBody>
          <a:bodyPr anchor="ctr">
            <a:normAutofit fontScale="92500" lnSpcReduction="10000"/>
          </a:bodyPr>
          <a:lstStyle/>
          <a:p>
            <a:r>
              <a:rPr lang="en-US" dirty="0">
                <a:solidFill>
                  <a:schemeClr val="bg1"/>
                </a:solidFill>
              </a:rPr>
              <a:t>Community Human Service Partnership (CHSP)</a:t>
            </a:r>
          </a:p>
        </p:txBody>
      </p:sp>
      <p:grpSp>
        <p:nvGrpSpPr>
          <p:cNvPr id="22" name="Group 15">
            <a:extLst>
              <a:ext uri="{FF2B5EF4-FFF2-40B4-BE49-F238E27FC236}">
                <a16:creationId xmlns:a16="http://schemas.microsoft.com/office/drawing/2014/main" id="{DAD463E1-6621-44B4-A995-C70A4631D3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23"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4"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47316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0099912-AFBE-4F6F-BA70-9E42E3E5274E}"/>
              </a:ext>
            </a:extLst>
          </p:cNvPr>
          <p:cNvSpPr>
            <a:spLocks noGrp="1"/>
          </p:cNvSpPr>
          <p:nvPr>
            <p:ph type="subTitle" idx="1"/>
          </p:nvPr>
        </p:nvSpPr>
        <p:spPr>
          <a:xfrm>
            <a:off x="1338469" y="1749287"/>
            <a:ext cx="9144000" cy="4744279"/>
          </a:xfrm>
        </p:spPr>
        <p:txBody>
          <a:bodyPr>
            <a:normAutofit/>
          </a:bodyPr>
          <a:lstStyle/>
          <a:p>
            <a:r>
              <a:rPr lang="en-US" sz="2000" dirty="0">
                <a:latin typeface="Times New Roman" panose="02020603050405020304" pitchFamily="18" charset="0"/>
                <a:cs typeface="Times New Roman" panose="02020603050405020304" pitchFamily="18" charset="0"/>
              </a:rPr>
              <a:t>Community Human Service Partnership (CHSP) works with agencies providing direct human services to City of Tallahassee and Leon County residents. Funding is allocated through a grant review process that utilizes a team of citizen volunteers to review, rank, and award funding to applicant agencies; the team is referred to as the Citizens Review Team (CRT). Volunteers are solicited through partnerships with neighborhood associations, local universities, area businesses, churches, civic groups, and professional associations, among others. Extensive efforts are made to ensure that each Citizens Review Team is representative of the community’s demographics. Individuals who participate as volunteer grant reviewers must attend training facilitated by the joint staff of the respective CHSP partners. The role of staff is that of advisors to the CRT; staff provides overall administrative support. The CRT makes all decisions regarding funding levels utilizing a zero-based award methodology that requires the CRT to come to consensus on all decisions.</a:t>
            </a:r>
          </a:p>
          <a:p>
            <a:r>
              <a:rPr lang="en-US" sz="2000" dirty="0">
                <a:latin typeface="Times New Roman" panose="02020603050405020304" pitchFamily="18" charset="0"/>
                <a:cs typeface="Times New Roman" panose="02020603050405020304" pitchFamily="18" charset="0"/>
              </a:rPr>
              <a:t>The goal of the CHSP funding process is to review agency capacity and performance; match requests for program funding to community needs; and distribute the available funds to assure a balanced, effective, and efficient human services delivery system. </a:t>
            </a:r>
          </a:p>
        </p:txBody>
      </p:sp>
      <p:pic>
        <p:nvPicPr>
          <p:cNvPr id="3075" name="Picture 2" descr="Agency Logo">
            <a:extLst>
              <a:ext uri="{FF2B5EF4-FFF2-40B4-BE49-F238E27FC236}">
                <a16:creationId xmlns:a16="http://schemas.microsoft.com/office/drawing/2014/main" id="{A83C4335-9525-48C4-B621-4B9FAF62DF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92" t="-12427" r="592" b="12427"/>
          <a:stretch>
            <a:fillRect/>
          </a:stretch>
        </p:blipFill>
        <p:spPr bwMode="auto">
          <a:xfrm>
            <a:off x="2003768" y="42966"/>
            <a:ext cx="1381125" cy="13335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3">
            <a:extLst>
              <a:ext uri="{FF2B5EF4-FFF2-40B4-BE49-F238E27FC236}">
                <a16:creationId xmlns:a16="http://schemas.microsoft.com/office/drawing/2014/main" id="{14FDCCD3-5A38-4130-9449-491A4A5ACD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0031"/>
          <a:stretch>
            <a:fillRect/>
          </a:stretch>
        </p:blipFill>
        <p:spPr bwMode="auto">
          <a:xfrm>
            <a:off x="4552639" y="308734"/>
            <a:ext cx="2181225" cy="100965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a:extLst>
              <a:ext uri="{FF2B5EF4-FFF2-40B4-BE49-F238E27FC236}">
                <a16:creationId xmlns:a16="http://schemas.microsoft.com/office/drawing/2014/main" id="{06C733FB-6DA3-44EE-BFFF-89EC69186DD4}"/>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901610" y="398394"/>
            <a:ext cx="1666875" cy="914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E2F89617-F133-44F2-8A96-C00A7AAE5D2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
            <a:extLst>
              <a:ext uri="{FF2B5EF4-FFF2-40B4-BE49-F238E27FC236}">
                <a16:creationId xmlns:a16="http://schemas.microsoft.com/office/drawing/2014/main" id="{7D8AA9A3-C9B4-45B2-A24F-4C18FB2EA81A}"/>
              </a:ext>
            </a:extLst>
          </p:cNvPr>
          <p:cNvSpPr>
            <a:spLocks noChangeArrowheads="1"/>
          </p:cNvSpPr>
          <p:nvPr/>
        </p:nvSpPr>
        <p:spPr bwMode="auto">
          <a:xfrm>
            <a:off x="0" y="1790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7AC38256-BFA8-4B60-9B32-1B05AB9EFBCC}"/>
              </a:ext>
            </a:extLst>
          </p:cNvPr>
          <p:cNvSpPr>
            <a:spLocks noChangeArrowheads="1"/>
          </p:cNvSpPr>
          <p:nvPr/>
        </p:nvSpPr>
        <p:spPr bwMode="auto">
          <a:xfrm>
            <a:off x="0" y="2800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9124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DD0C65-0DAD-43F5-99D2-3D1967B4BA30}"/>
              </a:ext>
            </a:extLst>
          </p:cNvPr>
          <p:cNvSpPr>
            <a:spLocks noGrp="1"/>
          </p:cNvSpPr>
          <p:nvPr>
            <p:ph type="title"/>
          </p:nvPr>
        </p:nvSpPr>
        <p:spPr>
          <a:xfrm>
            <a:off x="838200" y="815526"/>
            <a:ext cx="10515600" cy="1325563"/>
          </a:xfrm>
        </p:spPr>
        <p:txBody>
          <a:bodyPr>
            <a:normAutofit/>
          </a:bodyPr>
          <a:lstStyle/>
          <a:p>
            <a:r>
              <a:rPr lang="en-US" sz="2800" dirty="0">
                <a:latin typeface="Times New Roman" panose="02020603050405020304" pitchFamily="18" charset="0"/>
                <a:cs typeface="Times New Roman" panose="02020603050405020304" pitchFamily="18" charset="0"/>
              </a:rPr>
              <a:t>All CHSP Agency’s are required to submit Quarterly and Year-End Narrative Reports, the reporting period and submission deadlines are outlined below.</a:t>
            </a:r>
            <a:endParaRPr lang="en-US" dirty="0"/>
          </a:p>
        </p:txBody>
      </p:sp>
      <p:graphicFrame>
        <p:nvGraphicFramePr>
          <p:cNvPr id="7" name="Table 7">
            <a:extLst>
              <a:ext uri="{FF2B5EF4-FFF2-40B4-BE49-F238E27FC236}">
                <a16:creationId xmlns:a16="http://schemas.microsoft.com/office/drawing/2014/main" id="{4189DF13-E809-4EA9-8BFE-D44DF33EDF30}"/>
              </a:ext>
            </a:extLst>
          </p:cNvPr>
          <p:cNvGraphicFramePr>
            <a:graphicFrameLocks noGrp="1"/>
          </p:cNvGraphicFramePr>
          <p:nvPr>
            <p:ph idx="1"/>
            <p:extLst>
              <p:ext uri="{D42A27DB-BD31-4B8C-83A1-F6EECF244321}">
                <p14:modId xmlns:p14="http://schemas.microsoft.com/office/powerpoint/2010/main" val="2385375552"/>
              </p:ext>
            </p:extLst>
          </p:nvPr>
        </p:nvGraphicFramePr>
        <p:xfrm>
          <a:off x="935933" y="2806286"/>
          <a:ext cx="10081587" cy="2123440"/>
        </p:xfrm>
        <a:graphic>
          <a:graphicData uri="http://schemas.openxmlformats.org/drawingml/2006/table">
            <a:tbl>
              <a:tblPr firstRow="1" bandRow="1">
                <a:tableStyleId>{073A0DAA-6AF3-43AB-8588-CEC1D06C72B9}</a:tableStyleId>
              </a:tblPr>
              <a:tblGrid>
                <a:gridCol w="2827684">
                  <a:extLst>
                    <a:ext uri="{9D8B030D-6E8A-4147-A177-3AD203B41FA5}">
                      <a16:colId xmlns:a16="http://schemas.microsoft.com/office/drawing/2014/main" val="815661843"/>
                    </a:ext>
                  </a:extLst>
                </a:gridCol>
                <a:gridCol w="4240696">
                  <a:extLst>
                    <a:ext uri="{9D8B030D-6E8A-4147-A177-3AD203B41FA5}">
                      <a16:colId xmlns:a16="http://schemas.microsoft.com/office/drawing/2014/main" val="2413677793"/>
                    </a:ext>
                  </a:extLst>
                </a:gridCol>
                <a:gridCol w="3013207">
                  <a:extLst>
                    <a:ext uri="{9D8B030D-6E8A-4147-A177-3AD203B41FA5}">
                      <a16:colId xmlns:a16="http://schemas.microsoft.com/office/drawing/2014/main" val="1692372535"/>
                    </a:ext>
                  </a:extLst>
                </a:gridCol>
              </a:tblGrid>
              <a:tr h="370840">
                <a:tc>
                  <a:txBody>
                    <a:bodyPr/>
                    <a:lstStyle/>
                    <a:p>
                      <a:pPr algn="ctr"/>
                      <a:r>
                        <a:rPr lang="en-US" dirty="0"/>
                        <a:t>Quarterly/Year-End</a:t>
                      </a:r>
                      <a:br>
                        <a:rPr lang="en-US" dirty="0"/>
                      </a:br>
                      <a:r>
                        <a:rPr lang="en-US" dirty="0"/>
                        <a:t>Reports</a:t>
                      </a:r>
                    </a:p>
                  </a:txBody>
                  <a:tcPr/>
                </a:tc>
                <a:tc>
                  <a:txBody>
                    <a:bodyPr/>
                    <a:lstStyle/>
                    <a:p>
                      <a:pPr algn="ctr"/>
                      <a:r>
                        <a:rPr lang="en-US" dirty="0"/>
                        <a:t>Reporting Period</a:t>
                      </a:r>
                    </a:p>
                  </a:txBody>
                  <a:tcPr/>
                </a:tc>
                <a:tc>
                  <a:txBody>
                    <a:bodyPr/>
                    <a:lstStyle/>
                    <a:p>
                      <a:pPr algn="ctr"/>
                      <a:r>
                        <a:rPr lang="en-US" dirty="0"/>
                        <a:t>Report Submission Deadlines</a:t>
                      </a:r>
                    </a:p>
                  </a:txBody>
                  <a:tcPr/>
                </a:tc>
                <a:extLst>
                  <a:ext uri="{0D108BD9-81ED-4DB2-BD59-A6C34878D82A}">
                    <a16:rowId xmlns:a16="http://schemas.microsoft.com/office/drawing/2014/main" val="2841471138"/>
                  </a:ext>
                </a:extLst>
              </a:tr>
              <a:tr h="370840">
                <a:tc>
                  <a:txBody>
                    <a:bodyPr/>
                    <a:lstStyle/>
                    <a:p>
                      <a:pPr algn="ctr"/>
                      <a:r>
                        <a:rPr lang="en-US" dirty="0"/>
                        <a:t>First Quarter</a:t>
                      </a:r>
                    </a:p>
                  </a:txBody>
                  <a:tcPr/>
                </a:tc>
                <a:tc>
                  <a:txBody>
                    <a:bodyPr/>
                    <a:lstStyle/>
                    <a:p>
                      <a:pPr algn="ctr"/>
                      <a:r>
                        <a:rPr lang="en-US" dirty="0"/>
                        <a:t>October 1</a:t>
                      </a:r>
                      <a:r>
                        <a:rPr lang="en-US" baseline="30000" dirty="0"/>
                        <a:t>st</a:t>
                      </a:r>
                      <a:r>
                        <a:rPr lang="en-US" dirty="0"/>
                        <a:t> through December 31</a:t>
                      </a:r>
                      <a:r>
                        <a:rPr lang="en-US" baseline="30000" dirty="0"/>
                        <a:t>st</a:t>
                      </a:r>
                      <a:r>
                        <a:rPr lang="en-US" dirty="0"/>
                        <a:t> </a:t>
                      </a:r>
                    </a:p>
                  </a:txBody>
                  <a:tcPr/>
                </a:tc>
                <a:tc>
                  <a:txBody>
                    <a:bodyPr/>
                    <a:lstStyle/>
                    <a:p>
                      <a:pPr algn="ctr"/>
                      <a:r>
                        <a:rPr lang="en-US" dirty="0"/>
                        <a:t>January 25</a:t>
                      </a:r>
                      <a:r>
                        <a:rPr lang="en-US" baseline="30000" dirty="0"/>
                        <a:t>th</a:t>
                      </a:r>
                      <a:r>
                        <a:rPr lang="en-US" dirty="0"/>
                        <a:t> </a:t>
                      </a:r>
                    </a:p>
                  </a:txBody>
                  <a:tcPr/>
                </a:tc>
                <a:extLst>
                  <a:ext uri="{0D108BD9-81ED-4DB2-BD59-A6C34878D82A}">
                    <a16:rowId xmlns:a16="http://schemas.microsoft.com/office/drawing/2014/main" val="1891614254"/>
                  </a:ext>
                </a:extLst>
              </a:tr>
              <a:tr h="370840">
                <a:tc>
                  <a:txBody>
                    <a:bodyPr/>
                    <a:lstStyle/>
                    <a:p>
                      <a:pPr algn="ctr"/>
                      <a:r>
                        <a:rPr lang="en-US" dirty="0"/>
                        <a:t>Second Quarter</a:t>
                      </a:r>
                    </a:p>
                  </a:txBody>
                  <a:tcPr/>
                </a:tc>
                <a:tc>
                  <a:txBody>
                    <a:bodyPr/>
                    <a:lstStyle/>
                    <a:p>
                      <a:pPr algn="ctr"/>
                      <a:r>
                        <a:rPr lang="en-US" dirty="0"/>
                        <a:t>January 1</a:t>
                      </a:r>
                      <a:r>
                        <a:rPr lang="en-US" baseline="30000" dirty="0"/>
                        <a:t>st</a:t>
                      </a:r>
                      <a:r>
                        <a:rPr lang="en-US" dirty="0"/>
                        <a:t> through March 31</a:t>
                      </a:r>
                      <a:r>
                        <a:rPr lang="en-US" baseline="30000" dirty="0"/>
                        <a:t>st</a:t>
                      </a:r>
                      <a:r>
                        <a:rPr lang="en-US" dirty="0"/>
                        <a:t> </a:t>
                      </a:r>
                    </a:p>
                  </a:txBody>
                  <a:tcPr/>
                </a:tc>
                <a:tc>
                  <a:txBody>
                    <a:bodyPr/>
                    <a:lstStyle/>
                    <a:p>
                      <a:pPr algn="ctr"/>
                      <a:r>
                        <a:rPr lang="en-US" dirty="0"/>
                        <a:t>April 25</a:t>
                      </a:r>
                      <a:r>
                        <a:rPr lang="en-US" baseline="30000" dirty="0"/>
                        <a:t>th</a:t>
                      </a:r>
                      <a:r>
                        <a:rPr lang="en-US" dirty="0"/>
                        <a:t> </a:t>
                      </a:r>
                    </a:p>
                  </a:txBody>
                  <a:tcPr/>
                </a:tc>
                <a:extLst>
                  <a:ext uri="{0D108BD9-81ED-4DB2-BD59-A6C34878D82A}">
                    <a16:rowId xmlns:a16="http://schemas.microsoft.com/office/drawing/2014/main" val="1063768698"/>
                  </a:ext>
                </a:extLst>
              </a:tr>
              <a:tr h="370840">
                <a:tc>
                  <a:txBody>
                    <a:bodyPr/>
                    <a:lstStyle/>
                    <a:p>
                      <a:pPr algn="ctr"/>
                      <a:r>
                        <a:rPr lang="en-US" dirty="0"/>
                        <a:t>Third Quarter</a:t>
                      </a:r>
                    </a:p>
                  </a:txBody>
                  <a:tcPr/>
                </a:tc>
                <a:tc>
                  <a:txBody>
                    <a:bodyPr/>
                    <a:lstStyle/>
                    <a:p>
                      <a:pPr algn="ctr"/>
                      <a:r>
                        <a:rPr lang="en-US" dirty="0"/>
                        <a:t>April 1</a:t>
                      </a:r>
                      <a:r>
                        <a:rPr lang="en-US" baseline="30000" dirty="0"/>
                        <a:t>st</a:t>
                      </a:r>
                      <a:r>
                        <a:rPr lang="en-US" dirty="0"/>
                        <a:t> through June 30</a:t>
                      </a:r>
                      <a:r>
                        <a:rPr lang="en-US" baseline="30000" dirty="0"/>
                        <a:t>th</a:t>
                      </a:r>
                      <a:r>
                        <a:rPr lang="en-US" dirty="0"/>
                        <a:t> </a:t>
                      </a:r>
                    </a:p>
                  </a:txBody>
                  <a:tcPr/>
                </a:tc>
                <a:tc>
                  <a:txBody>
                    <a:bodyPr/>
                    <a:lstStyle/>
                    <a:p>
                      <a:pPr algn="ctr"/>
                      <a:r>
                        <a:rPr lang="en-US" dirty="0"/>
                        <a:t>July 25</a:t>
                      </a:r>
                      <a:r>
                        <a:rPr lang="en-US" baseline="30000" dirty="0"/>
                        <a:t>th</a:t>
                      </a:r>
                      <a:r>
                        <a:rPr lang="en-US" dirty="0"/>
                        <a:t> </a:t>
                      </a:r>
                    </a:p>
                  </a:txBody>
                  <a:tcPr/>
                </a:tc>
                <a:extLst>
                  <a:ext uri="{0D108BD9-81ED-4DB2-BD59-A6C34878D82A}">
                    <a16:rowId xmlns:a16="http://schemas.microsoft.com/office/drawing/2014/main" val="499687621"/>
                  </a:ext>
                </a:extLst>
              </a:tr>
              <a:tr h="370840">
                <a:tc>
                  <a:txBody>
                    <a:bodyPr/>
                    <a:lstStyle/>
                    <a:p>
                      <a:pPr algn="ctr"/>
                      <a:r>
                        <a:rPr lang="en-US" dirty="0"/>
                        <a:t>Year-End Report</a:t>
                      </a:r>
                    </a:p>
                  </a:txBody>
                  <a:tcPr/>
                </a:tc>
                <a:tc>
                  <a:txBody>
                    <a:bodyPr/>
                    <a:lstStyle/>
                    <a:p>
                      <a:pPr algn="ctr"/>
                      <a:r>
                        <a:rPr lang="en-US" dirty="0"/>
                        <a:t>October 1</a:t>
                      </a:r>
                      <a:r>
                        <a:rPr lang="en-US" baseline="30000" dirty="0"/>
                        <a:t>st</a:t>
                      </a:r>
                      <a:r>
                        <a:rPr lang="en-US" dirty="0"/>
                        <a:t> through September 30</a:t>
                      </a:r>
                      <a:r>
                        <a:rPr lang="en-US" baseline="30000" dirty="0"/>
                        <a:t>th</a:t>
                      </a:r>
                      <a:endParaRPr lang="en-US" dirty="0"/>
                    </a:p>
                  </a:txBody>
                  <a:tcPr/>
                </a:tc>
                <a:tc>
                  <a:txBody>
                    <a:bodyPr/>
                    <a:lstStyle/>
                    <a:p>
                      <a:pPr algn="ctr"/>
                      <a:r>
                        <a:rPr lang="en-US" dirty="0"/>
                        <a:t>October 31</a:t>
                      </a:r>
                      <a:r>
                        <a:rPr lang="en-US" baseline="30000" dirty="0"/>
                        <a:t>st</a:t>
                      </a:r>
                      <a:r>
                        <a:rPr lang="en-US" dirty="0"/>
                        <a:t> </a:t>
                      </a:r>
                    </a:p>
                  </a:txBody>
                  <a:tcPr/>
                </a:tc>
                <a:extLst>
                  <a:ext uri="{0D108BD9-81ED-4DB2-BD59-A6C34878D82A}">
                    <a16:rowId xmlns:a16="http://schemas.microsoft.com/office/drawing/2014/main" val="3003864567"/>
                  </a:ext>
                </a:extLst>
              </a:tr>
            </a:tbl>
          </a:graphicData>
        </a:graphic>
      </p:graphicFrame>
    </p:spTree>
    <p:extLst>
      <p:ext uri="{BB962C8B-B14F-4D97-AF65-F5344CB8AC3E}">
        <p14:creationId xmlns:p14="http://schemas.microsoft.com/office/powerpoint/2010/main" val="2533778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5AA8-47B9-44A3-BDAF-C8EECE4051A2}"/>
              </a:ext>
            </a:extLst>
          </p:cNvPr>
          <p:cNvSpPr>
            <a:spLocks noGrp="1"/>
          </p:cNvSpPr>
          <p:nvPr>
            <p:ph type="title"/>
          </p:nvPr>
        </p:nvSpPr>
        <p:spPr>
          <a:xfrm>
            <a:off x="198784" y="139149"/>
            <a:ext cx="11688416" cy="1551539"/>
          </a:xfrm>
        </p:spPr>
        <p:txBody>
          <a:bodyPr>
            <a:noAutofit/>
          </a:bodyPr>
          <a:lstStyle/>
          <a:p>
            <a:pPr algn="ctr"/>
            <a:r>
              <a:rPr lang="en-US" sz="1800" b="1" u="sng" dirty="0">
                <a:latin typeface="Times New Roman" panose="02020603050405020304" pitchFamily="18" charset="0"/>
                <a:cs typeface="Times New Roman" panose="02020603050405020304" pitchFamily="18" charset="0"/>
              </a:rPr>
              <a:t>Report of Expenditures and Reimbursement Request</a:t>
            </a:r>
            <a:br>
              <a:rPr lang="en-US" sz="1800" b="1" u="sng" dirty="0">
                <a:latin typeface="Times New Roman" panose="02020603050405020304" pitchFamily="18" charset="0"/>
                <a:cs typeface="Times New Roman" panose="02020603050405020304" pitchFamily="18" charset="0"/>
              </a:rPr>
            </a:b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Grant funds are administered on a reimbursement basis; therefore, proof of expenditures must be submitted for reimbursement. It is important to note that the Office of the City Auditor and HUD govern the Human Services Division’s grant procedures. If special circumstances hinder the agency’s ability to comply with any of the fiscal or programmatic reporting requirements, please call our office as soon as possible. We will make every effort to work with your agency.</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08F0E17-5E52-4958-A3C9-40C6F799D180}"/>
              </a:ext>
            </a:extLst>
          </p:cNvPr>
          <p:cNvSpPr>
            <a:spLocks noGrp="1"/>
          </p:cNvSpPr>
          <p:nvPr>
            <p:ph idx="1"/>
          </p:nvPr>
        </p:nvSpPr>
        <p:spPr>
          <a:xfrm>
            <a:off x="145773" y="1690688"/>
            <a:ext cx="11847443" cy="5028163"/>
          </a:xfrm>
        </p:spPr>
        <p:txBody>
          <a:bodyPr>
            <a:normAutofit fontScale="25000" lnSpcReduction="20000"/>
          </a:bodyPr>
          <a:lstStyle/>
          <a:p>
            <a:pPr marL="514350" indent="-514350">
              <a:buFont typeface="+mj-lt"/>
              <a:buAutoNum type="alphaUcPeriod"/>
            </a:pPr>
            <a:r>
              <a:rPr lang="en-US" sz="6400" b="1" dirty="0">
                <a:latin typeface="Times New Roman" panose="02020603050405020304" pitchFamily="18" charset="0"/>
                <a:cs typeface="Times New Roman" panose="02020603050405020304" pitchFamily="18" charset="0"/>
              </a:rPr>
              <a:t> Payments will not be processed until all quarterly and year-end reporting requirements have been met. There are no exceptions</a:t>
            </a:r>
            <a:r>
              <a:rPr lang="en-US" sz="6400" dirty="0">
                <a:latin typeface="Times New Roman" panose="02020603050405020304" pitchFamily="18" charset="0"/>
                <a:cs typeface="Times New Roman" panose="02020603050405020304" pitchFamily="18" charset="0"/>
              </a:rPr>
              <a:t>.</a:t>
            </a: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On the Report of Expenditures and Reimbursement request check the appropriate funding source. </a:t>
            </a: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Although the </a:t>
            </a:r>
            <a:r>
              <a:rPr lang="en-US" sz="6400" b="1" dirty="0">
                <a:latin typeface="Times New Roman" panose="02020603050405020304" pitchFamily="18" charset="0"/>
                <a:cs typeface="Times New Roman" panose="02020603050405020304" pitchFamily="18" charset="0"/>
              </a:rPr>
              <a:t>Report of</a:t>
            </a:r>
            <a:r>
              <a:rPr lang="en-US" sz="6400" dirty="0">
                <a:latin typeface="Times New Roman" panose="02020603050405020304" pitchFamily="18" charset="0"/>
                <a:cs typeface="Times New Roman" panose="02020603050405020304" pitchFamily="18" charset="0"/>
              </a:rPr>
              <a:t> </a:t>
            </a:r>
            <a:r>
              <a:rPr lang="en-US" sz="6400" b="1" dirty="0">
                <a:latin typeface="Times New Roman" panose="02020603050405020304" pitchFamily="18" charset="0"/>
                <a:cs typeface="Times New Roman" panose="02020603050405020304" pitchFamily="18" charset="0"/>
              </a:rPr>
              <a:t>Expenditures and Reimbursement Request </a:t>
            </a:r>
            <a:r>
              <a:rPr lang="en-US" sz="6400" dirty="0">
                <a:latin typeface="Times New Roman" panose="02020603050405020304" pitchFamily="18" charset="0"/>
                <a:cs typeface="Times New Roman" panose="02020603050405020304" pitchFamily="18" charset="0"/>
              </a:rPr>
              <a:t>lists</a:t>
            </a:r>
            <a:r>
              <a:rPr lang="en-US" sz="6400" b="1" dirty="0">
                <a:latin typeface="Times New Roman" panose="02020603050405020304" pitchFamily="18" charset="0"/>
                <a:cs typeface="Times New Roman" panose="02020603050405020304" pitchFamily="18" charset="0"/>
              </a:rPr>
              <a:t> </a:t>
            </a:r>
            <a:r>
              <a:rPr lang="en-US" sz="6400" dirty="0">
                <a:latin typeface="Times New Roman" panose="02020603050405020304" pitchFamily="18" charset="0"/>
                <a:cs typeface="Times New Roman" panose="02020603050405020304" pitchFamily="18" charset="0"/>
              </a:rPr>
              <a:t>specific cost categories, please modify those cost categories to match the budget listed in the Agency Agreement attachment:</a:t>
            </a:r>
            <a:r>
              <a:rPr lang="en-US" sz="6400" b="1" dirty="0">
                <a:latin typeface="Times New Roman" panose="02020603050405020304" pitchFamily="18" charset="0"/>
                <a:cs typeface="Times New Roman" panose="02020603050405020304" pitchFamily="18" charset="0"/>
              </a:rPr>
              <a:t> Method and Amount of Compensation</a:t>
            </a:r>
            <a:r>
              <a:rPr lang="en-US" sz="6400" dirty="0">
                <a:latin typeface="Times New Roman" panose="02020603050405020304" pitchFamily="18" charset="0"/>
                <a:cs typeface="Times New Roman" panose="02020603050405020304" pitchFamily="18" charset="0"/>
              </a:rPr>
              <a:t>. </a:t>
            </a: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No budgetary changes can be made unless a </a:t>
            </a:r>
            <a:r>
              <a:rPr lang="en-US" sz="6400" b="1" dirty="0">
                <a:latin typeface="Times New Roman" panose="02020603050405020304" pitchFamily="18" charset="0"/>
                <a:cs typeface="Times New Roman" panose="02020603050405020304" pitchFamily="18" charset="0"/>
              </a:rPr>
              <a:t>budget amendment</a:t>
            </a:r>
            <a:r>
              <a:rPr lang="en-US" sz="6400" dirty="0">
                <a:latin typeface="Times New Roman" panose="02020603050405020304" pitchFamily="18" charset="0"/>
                <a:cs typeface="Times New Roman" panose="02020603050405020304" pitchFamily="18" charset="0"/>
              </a:rPr>
              <a:t> is requested and approved in writing. An exception to this general rule is as follows: an agency can spend up </a:t>
            </a:r>
            <a:r>
              <a:rPr lang="en-US" sz="6400" b="1" dirty="0">
                <a:latin typeface="Times New Roman" panose="02020603050405020304" pitchFamily="18" charset="0"/>
                <a:cs typeface="Times New Roman" panose="02020603050405020304" pitchFamily="18" charset="0"/>
              </a:rPr>
              <a:t>to 10% above each cost category</a:t>
            </a:r>
            <a:r>
              <a:rPr lang="en-US" sz="6400" dirty="0">
                <a:latin typeface="Times New Roman" panose="02020603050405020304" pitchFamily="18" charset="0"/>
                <a:cs typeface="Times New Roman" panose="02020603050405020304" pitchFamily="18" charset="0"/>
              </a:rPr>
              <a:t> without obtaining prior approval.</a:t>
            </a:r>
            <a:endParaRPr lang="en-US" sz="6400" dirty="0">
              <a:solidFill>
                <a:srgbClr val="FF0000"/>
              </a:solidFill>
              <a:latin typeface="Times New Roman" panose="02020603050405020304" pitchFamily="18" charset="0"/>
              <a:cs typeface="Times New Roman" panose="02020603050405020304" pitchFamily="18" charset="0"/>
            </a:endParaRP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When submitting reimbursement requests, please also submit a </a:t>
            </a:r>
            <a:r>
              <a:rPr lang="en-US" sz="6400" b="1" dirty="0">
                <a:latin typeface="Times New Roman" panose="02020603050405020304" pitchFamily="18" charset="0"/>
                <a:cs typeface="Times New Roman" panose="02020603050405020304" pitchFamily="18" charset="0"/>
              </a:rPr>
              <a:t>brief cover letter</a:t>
            </a:r>
            <a:r>
              <a:rPr lang="en-US" sz="6400" dirty="0">
                <a:latin typeface="Times New Roman" panose="02020603050405020304" pitchFamily="18" charset="0"/>
                <a:cs typeface="Times New Roman" panose="02020603050405020304" pitchFamily="18" charset="0"/>
              </a:rPr>
              <a:t> </a:t>
            </a:r>
            <a:r>
              <a:rPr lang="en-US" sz="6400" b="1" dirty="0">
                <a:latin typeface="Times New Roman" panose="02020603050405020304" pitchFamily="18" charset="0"/>
                <a:cs typeface="Times New Roman" panose="02020603050405020304" pitchFamily="18" charset="0"/>
              </a:rPr>
              <a:t>on agency letterhead</a:t>
            </a:r>
            <a:r>
              <a:rPr lang="en-US" sz="6400" dirty="0">
                <a:latin typeface="Times New Roman" panose="02020603050405020304" pitchFamily="18" charset="0"/>
                <a:cs typeface="Times New Roman" panose="02020603050405020304" pitchFamily="18" charset="0"/>
              </a:rPr>
              <a:t> that includes the amount of the request. The cover letter is required by the accounting office and is used as an invoice for processing reimbursement requests.</a:t>
            </a:r>
          </a:p>
          <a:p>
            <a:pPr marL="514350" lvl="0" indent="-514350">
              <a:buFont typeface="+mj-lt"/>
              <a:buAutoNum type="alphaUcPeriod"/>
            </a:pPr>
            <a:r>
              <a:rPr lang="en-US" sz="6400" b="1" dirty="0">
                <a:latin typeface="Times New Roman" panose="02020603050405020304" pitchFamily="18" charset="0"/>
                <a:cs typeface="Times New Roman" panose="02020603050405020304" pitchFamily="18" charset="0"/>
              </a:rPr>
              <a:t>When submitting receipts, ensure that the date of purchase, purchase amount, items purchased, and the vendor name are legible. Only readable receipts will be reimbursed</a:t>
            </a:r>
            <a:r>
              <a:rPr lang="en-US" sz="6400" dirty="0">
                <a:latin typeface="Times New Roman" panose="02020603050405020304" pitchFamily="18" charset="0"/>
                <a:cs typeface="Times New Roman" panose="02020603050405020304" pitchFamily="18" charset="0"/>
              </a:rPr>
              <a:t>.</a:t>
            </a: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Attach to your report all </a:t>
            </a:r>
            <a:r>
              <a:rPr lang="en-US" sz="6400" b="1" dirty="0">
                <a:latin typeface="Times New Roman" panose="02020603050405020304" pitchFamily="18" charset="0"/>
                <a:cs typeface="Times New Roman" panose="02020603050405020304" pitchFamily="18" charset="0"/>
              </a:rPr>
              <a:t>proof of expenditures</a:t>
            </a:r>
            <a:r>
              <a:rPr lang="en-US" sz="6400" dirty="0">
                <a:latin typeface="Times New Roman" panose="02020603050405020304" pitchFamily="18" charset="0"/>
                <a:cs typeface="Times New Roman" panose="02020603050405020304" pitchFamily="18" charset="0"/>
              </a:rPr>
              <a:t> (such as itemized receipts, canceled checks, bank statements, program brochures, payroll records, invoices, etc.) for which you are requesting reimbursement. </a:t>
            </a:r>
            <a:r>
              <a:rPr lang="en-US" sz="6400" b="1" dirty="0">
                <a:latin typeface="Times New Roman" panose="02020603050405020304" pitchFamily="18" charset="0"/>
                <a:cs typeface="Times New Roman" panose="02020603050405020304" pitchFamily="18" charset="0"/>
              </a:rPr>
              <a:t>Please note that no excessive shipping fees, convenience fees, sales tax, tips, or late fees will be reimbursed.</a:t>
            </a:r>
            <a:endParaRPr lang="en-US" sz="6400" dirty="0">
              <a:latin typeface="Times New Roman" panose="02020603050405020304" pitchFamily="18" charset="0"/>
              <a:cs typeface="Times New Roman" panose="02020603050405020304" pitchFamily="18" charset="0"/>
            </a:endParaRP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When claiming travel or training, please include appropriate documentation such as event brochures/itineraries, registration payment, and hotel and food receipts. Agencies that use a set formula or rate to determine food or travel costs (per diem or mileage) do not need to submit food receipts or gas receipts. </a:t>
            </a:r>
            <a:r>
              <a:rPr lang="en-US" sz="6400" b="1" dirty="0">
                <a:latin typeface="Times New Roman" panose="02020603050405020304" pitchFamily="18" charset="0"/>
                <a:cs typeface="Times New Roman" panose="02020603050405020304" pitchFamily="18" charset="0"/>
              </a:rPr>
              <a:t>However, please submit agency travel forms that document how travel was calculated.</a:t>
            </a:r>
            <a:endParaRPr lang="en-US" sz="6400" dirty="0">
              <a:latin typeface="Times New Roman" panose="02020603050405020304" pitchFamily="18" charset="0"/>
              <a:cs typeface="Times New Roman" panose="02020603050405020304" pitchFamily="18" charset="0"/>
            </a:endParaRP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If you have </a:t>
            </a:r>
            <a:r>
              <a:rPr lang="en-US" sz="6400" b="1" dirty="0">
                <a:latin typeface="Times New Roman" panose="02020603050405020304" pitchFamily="18" charset="0"/>
                <a:cs typeface="Times New Roman" panose="02020603050405020304" pitchFamily="18" charset="0"/>
              </a:rPr>
              <a:t>ongoing accounts </a:t>
            </a:r>
            <a:r>
              <a:rPr lang="en-US" sz="6400" dirty="0">
                <a:latin typeface="Times New Roman" panose="02020603050405020304" pitchFamily="18" charset="0"/>
                <a:cs typeface="Times New Roman" panose="02020603050405020304" pitchFamily="18" charset="0"/>
              </a:rPr>
              <a:t>at businesses</a:t>
            </a:r>
            <a:r>
              <a:rPr lang="en-US" sz="6400" b="1" dirty="0">
                <a:latin typeface="Times New Roman" panose="02020603050405020304" pitchFamily="18" charset="0"/>
                <a:cs typeface="Times New Roman" panose="02020603050405020304" pitchFamily="18" charset="0"/>
              </a:rPr>
              <a:t> </a:t>
            </a:r>
            <a:r>
              <a:rPr lang="en-US" sz="6400" dirty="0">
                <a:latin typeface="Times New Roman" panose="02020603050405020304" pitchFamily="18" charset="0"/>
                <a:cs typeface="Times New Roman" panose="02020603050405020304" pitchFamily="18" charset="0"/>
              </a:rPr>
              <a:t>such as</a:t>
            </a:r>
            <a:r>
              <a:rPr lang="en-US" sz="6400" i="1" dirty="0">
                <a:latin typeface="Times New Roman" panose="02020603050405020304" pitchFamily="18" charset="0"/>
                <a:cs typeface="Times New Roman" panose="02020603050405020304" pitchFamily="18" charset="0"/>
              </a:rPr>
              <a:t> </a:t>
            </a:r>
            <a:r>
              <a:rPr lang="en-US" sz="6400" dirty="0">
                <a:latin typeface="Times New Roman" panose="02020603050405020304" pitchFamily="18" charset="0"/>
                <a:cs typeface="Times New Roman" panose="02020603050405020304" pitchFamily="18" charset="0"/>
              </a:rPr>
              <a:t>Office Depot, submit actual receipts of the purchased items (or a billing statement that itemizes the purchases) that you want the City or County to reimburse.  The general billing statement is not adequate.</a:t>
            </a:r>
          </a:p>
          <a:p>
            <a:pPr marL="514350" lvl="0" indent="-514350">
              <a:buFont typeface="+mj-lt"/>
              <a:buAutoNum type="alphaUcPeriod"/>
            </a:pPr>
            <a:r>
              <a:rPr lang="en-US" sz="6400" b="1" dirty="0">
                <a:latin typeface="Times New Roman" panose="02020603050405020304" pitchFamily="18" charset="0"/>
                <a:cs typeface="Times New Roman" panose="02020603050405020304" pitchFamily="18" charset="0"/>
              </a:rPr>
              <a:t>Organize report of expenditures and reimbursements by cost category and separate each cost category with a blank sheet of paper. </a:t>
            </a:r>
            <a:r>
              <a:rPr lang="en-US" sz="6400" dirty="0">
                <a:latin typeface="Times New Roman" panose="02020603050405020304" pitchFamily="18" charset="0"/>
                <a:cs typeface="Times New Roman" panose="02020603050405020304" pitchFamily="18" charset="0"/>
              </a:rPr>
              <a:t>This action will expedite the processing of your reimbursement request.</a:t>
            </a:r>
          </a:p>
          <a:p>
            <a:pPr marL="514350" lvl="0" indent="-514350">
              <a:buFont typeface="+mj-lt"/>
              <a:buAutoNum type="alphaUcPeriod"/>
            </a:pPr>
            <a:r>
              <a:rPr lang="en-US" sz="6400" dirty="0">
                <a:latin typeface="Times New Roman" panose="02020603050405020304" pitchFamily="18" charset="0"/>
                <a:cs typeface="Times New Roman" panose="02020603050405020304" pitchFamily="18" charset="0"/>
              </a:rPr>
              <a:t>All invoices must be signed by the vendor and the agency representative, including payroll and contractual services documents.</a:t>
            </a:r>
          </a:p>
          <a:p>
            <a:endParaRPr lang="en-US" dirty="0"/>
          </a:p>
        </p:txBody>
      </p:sp>
    </p:spTree>
    <p:extLst>
      <p:ext uri="{BB962C8B-B14F-4D97-AF65-F5344CB8AC3E}">
        <p14:creationId xmlns:p14="http://schemas.microsoft.com/office/powerpoint/2010/main" val="2502624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D97908D-7414-4585-9C02-402E15D16E5A}"/>
              </a:ext>
            </a:extLst>
          </p:cNvPr>
          <p:cNvGraphicFramePr>
            <a:graphicFrameLocks noGrp="1"/>
          </p:cNvGraphicFramePr>
          <p:nvPr>
            <p:ph idx="1"/>
            <p:extLst>
              <p:ext uri="{D42A27DB-BD31-4B8C-83A1-F6EECF244321}">
                <p14:modId xmlns:p14="http://schemas.microsoft.com/office/powerpoint/2010/main" val="467833072"/>
              </p:ext>
            </p:extLst>
          </p:nvPr>
        </p:nvGraphicFramePr>
        <p:xfrm>
          <a:off x="838201" y="940905"/>
          <a:ext cx="10515597" cy="4550362"/>
        </p:xfrm>
        <a:graphic>
          <a:graphicData uri="http://schemas.openxmlformats.org/drawingml/2006/table">
            <a:tbl>
              <a:tblPr firstRow="1" bandRow="1">
                <a:tableStyleId>{8EC20E35-A176-4012-BC5E-935CFFF8708E}</a:tableStyleId>
              </a:tblPr>
              <a:tblGrid>
                <a:gridCol w="3505199">
                  <a:extLst>
                    <a:ext uri="{9D8B030D-6E8A-4147-A177-3AD203B41FA5}">
                      <a16:colId xmlns:a16="http://schemas.microsoft.com/office/drawing/2014/main" val="3088036865"/>
                    </a:ext>
                  </a:extLst>
                </a:gridCol>
                <a:gridCol w="3505199">
                  <a:extLst>
                    <a:ext uri="{9D8B030D-6E8A-4147-A177-3AD203B41FA5}">
                      <a16:colId xmlns:a16="http://schemas.microsoft.com/office/drawing/2014/main" val="1309647300"/>
                    </a:ext>
                  </a:extLst>
                </a:gridCol>
                <a:gridCol w="3505199">
                  <a:extLst>
                    <a:ext uri="{9D8B030D-6E8A-4147-A177-3AD203B41FA5}">
                      <a16:colId xmlns:a16="http://schemas.microsoft.com/office/drawing/2014/main" val="4247963902"/>
                    </a:ext>
                  </a:extLst>
                </a:gridCol>
              </a:tblGrid>
              <a:tr h="503582">
                <a:tc>
                  <a:txBody>
                    <a:bodyPr/>
                    <a:lstStyle/>
                    <a:p>
                      <a:pPr algn="ctr"/>
                      <a:r>
                        <a:rPr lang="en-US" sz="2400" dirty="0">
                          <a:latin typeface="Times New Roman" panose="02020603050405020304" pitchFamily="18" charset="0"/>
                          <a:cs typeface="Times New Roman" panose="02020603050405020304" pitchFamily="18" charset="0"/>
                        </a:rPr>
                        <a:t>City of Tallahassee</a:t>
                      </a:r>
                    </a:p>
                  </a:txBody>
                  <a:tcPr/>
                </a:tc>
                <a:tc>
                  <a:txBody>
                    <a:bodyPr/>
                    <a:lstStyle/>
                    <a:p>
                      <a:pPr algn="ctr"/>
                      <a:r>
                        <a:rPr lang="en-US" sz="2400" dirty="0">
                          <a:latin typeface="Times New Roman" panose="02020603050405020304" pitchFamily="18" charset="0"/>
                          <a:cs typeface="Times New Roman" panose="02020603050405020304" pitchFamily="18" charset="0"/>
                        </a:rPr>
                        <a:t>Leon County</a:t>
                      </a:r>
                    </a:p>
                  </a:txBody>
                  <a:tcPr/>
                </a:tc>
                <a:tc>
                  <a:txBody>
                    <a:bodyPr/>
                    <a:lstStyle/>
                    <a:p>
                      <a:pPr algn="ctr"/>
                      <a:r>
                        <a:rPr lang="en-US" sz="2400" dirty="0">
                          <a:latin typeface="Times New Roman" panose="02020603050405020304" pitchFamily="18" charset="0"/>
                          <a:cs typeface="Times New Roman" panose="02020603050405020304" pitchFamily="18" charset="0"/>
                        </a:rPr>
                        <a:t>Reimbursement Forms</a:t>
                      </a:r>
                    </a:p>
                  </a:txBody>
                  <a:tcPr/>
                </a:tc>
                <a:extLst>
                  <a:ext uri="{0D108BD9-81ED-4DB2-BD59-A6C34878D82A}">
                    <a16:rowId xmlns:a16="http://schemas.microsoft.com/office/drawing/2014/main" val="2385847667"/>
                  </a:ext>
                </a:extLst>
              </a:tr>
              <a:tr h="4046780">
                <a:tc>
                  <a:txBody>
                    <a:bodyPr/>
                    <a:lstStyle/>
                    <a:p>
                      <a:r>
                        <a:rPr lang="en-US" sz="1800" b="1" kern="1200" dirty="0">
                          <a:solidFill>
                            <a:schemeClr val="dk1"/>
                          </a:solidFill>
                          <a:effectLst/>
                          <a:latin typeface="Times New Roman" panose="02020603050405020304" pitchFamily="18" charset="0"/>
                          <a:ea typeface="+mn-ea"/>
                          <a:cs typeface="Times New Roman" panose="02020603050405020304" pitchFamily="18" charset="0"/>
                        </a:rPr>
                        <a:t>Send pay requests and Contract related correspondence to the following email address:  </a:t>
                      </a:r>
                      <a:endParaRPr lang="en-US" sz="1800" kern="1200" dirty="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a:solidFill>
                            <a:schemeClr val="dk1"/>
                          </a:solidFill>
                          <a:effectLst/>
                          <a:latin typeface="Times New Roman" panose="02020603050405020304" pitchFamily="18" charset="0"/>
                          <a:ea typeface="+mn-ea"/>
                          <a:cs typeface="Times New Roman" panose="02020603050405020304" pitchFamily="18" charset="0"/>
                        </a:rPr>
                        <a:t> </a:t>
                      </a:r>
                    </a:p>
                    <a:p>
                      <a:r>
                        <a:rPr lang="en-US" sz="1800" u="sng" kern="1200" dirty="0">
                          <a:solidFill>
                            <a:schemeClr val="dk1"/>
                          </a:solidFill>
                          <a:effectLst/>
                          <a:latin typeface="Times New Roman" panose="02020603050405020304" pitchFamily="18" charset="0"/>
                          <a:ea typeface="+mn-ea"/>
                          <a:cs typeface="Times New Roman" panose="02020603050405020304" pitchFamily="18" charset="0"/>
                          <a:hlinkClick r:id="rId2"/>
                        </a:rPr>
                        <a:t>HumanServices@talgov.com</a:t>
                      </a:r>
                      <a:endParaRPr lang="en-US" sz="1800" u="sng"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Department of Housing and Community Resilience</a:t>
                      </a:r>
                    </a:p>
                    <a:p>
                      <a:endParaRPr lang="en-US" sz="1800" u="none" kern="1200" dirty="0">
                        <a:solidFill>
                          <a:schemeClr val="dk1"/>
                        </a:solidFill>
                        <a:effectLst/>
                        <a:latin typeface="Times New Roman" panose="02020603050405020304" pitchFamily="18" charset="0"/>
                        <a:ea typeface="+mn-ea"/>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txBody>
                  <a:tcPr/>
                </a:tc>
                <a:tc>
                  <a:txBody>
                    <a:bodyPr/>
                    <a:lstStyle/>
                    <a:p>
                      <a:pPr marL="0" marR="0">
                        <a:lnSpc>
                          <a:spcPct val="115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Send pay requests to:</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Malinda Harris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606-1948</a:t>
                      </a:r>
                    </a:p>
                    <a:p>
                      <a:pPr marL="0" marR="0">
                        <a:lnSpc>
                          <a:spcPct val="115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HarrisMa@leoncountyfl.gov</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Office of Human Services and Community Partnerships</a:t>
                      </a: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Send Contract related correspondence 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Abby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Sanders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606-1913</a:t>
                      </a:r>
                    </a:p>
                    <a:p>
                      <a:pPr marL="0" marR="0">
                        <a:lnSpc>
                          <a:spcPct val="115000"/>
                        </a:lnSpc>
                        <a:spcBef>
                          <a:spcPts val="0"/>
                        </a:spcBef>
                        <a:spcAft>
                          <a:spcPts val="0"/>
                        </a:spcAft>
                      </a:pP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SandersA@leoncountyfl.gov</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Office of Human Services and Community Partnerships</a:t>
                      </a:r>
                    </a:p>
                  </a:txBody>
                  <a:tcPr marL="68580" marR="68580" marT="0" marB="0"/>
                </a:tc>
                <a:tc>
                  <a:txBody>
                    <a:bodyPr/>
                    <a:lstStyle/>
                    <a:p>
                      <a:r>
                        <a:rPr lang="en-US" sz="1400" kern="1200" dirty="0">
                          <a:solidFill>
                            <a:schemeClr val="dk1"/>
                          </a:solidFill>
                          <a:effectLst/>
                          <a:latin typeface="Times New Roman" panose="02020603050405020304" pitchFamily="18" charset="0"/>
                          <a:ea typeface="+mn-ea"/>
                          <a:cs typeface="Times New Roman" panose="02020603050405020304" pitchFamily="18" charset="0"/>
                        </a:rPr>
                        <a:t> </a:t>
                      </a:r>
                    </a:p>
                    <a:p>
                      <a:r>
                        <a:rPr lang="en-US" sz="2000" kern="1200" dirty="0">
                          <a:solidFill>
                            <a:schemeClr val="dk1"/>
                          </a:solidFill>
                          <a:effectLst/>
                          <a:latin typeface="Times New Roman" panose="02020603050405020304" pitchFamily="18" charset="0"/>
                          <a:ea typeface="+mn-ea"/>
                          <a:cs typeface="Times New Roman" panose="02020603050405020304" pitchFamily="18" charset="0"/>
                        </a:rPr>
                        <a:t>All CHSP Reimbursement forms can be downloaded from the portal: </a:t>
                      </a:r>
                      <a:r>
                        <a:rPr lang="en-US" sz="2000" b="1" kern="1200" dirty="0">
                          <a:solidFill>
                            <a:schemeClr val="dk1"/>
                          </a:solidFill>
                          <a:effectLst/>
                          <a:latin typeface="Times New Roman" panose="02020603050405020304" pitchFamily="18" charset="0"/>
                          <a:ea typeface="+mn-ea"/>
                          <a:cs typeface="Times New Roman" panose="02020603050405020304" pitchFamily="18" charset="0"/>
                        </a:rPr>
                        <a:t>https://chspportal.org</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 </a:t>
                      </a:r>
                    </a:p>
                    <a:p>
                      <a:pPr marL="342900" lvl="0" indent="-342900">
                        <a:buFont typeface="Arial" panose="020B0604020202020204" pitchFamily="34" charset="0"/>
                        <a:buChar char="•"/>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Click on the </a:t>
                      </a:r>
                      <a:r>
                        <a:rPr lang="en-US" sz="2000" b="1" i="1" kern="1200" dirty="0">
                          <a:solidFill>
                            <a:srgbClr val="00B050"/>
                          </a:solidFill>
                          <a:effectLst/>
                          <a:latin typeface="Times New Roman" panose="02020603050405020304" pitchFamily="18" charset="0"/>
                          <a:ea typeface="+mn-ea"/>
                          <a:cs typeface="Times New Roman" panose="02020603050405020304" pitchFamily="18" charset="0"/>
                        </a:rPr>
                        <a:t>Partner Agencies</a:t>
                      </a:r>
                      <a:r>
                        <a:rPr lang="en-US" sz="20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icon </a:t>
                      </a:r>
                    </a:p>
                    <a:p>
                      <a:pPr marL="342900" lvl="0" indent="-342900">
                        <a:buFont typeface="Arial" panose="020B0604020202020204" pitchFamily="34" charset="0"/>
                        <a:buChar char="•"/>
                      </a:pPr>
                      <a:r>
                        <a:rPr lang="en-US" sz="2000" b="0" i="0" kern="1200" dirty="0">
                          <a:solidFill>
                            <a:schemeClr val="dk1"/>
                          </a:solidFill>
                          <a:effectLst/>
                          <a:latin typeface="Times New Roman" panose="02020603050405020304" pitchFamily="18" charset="0"/>
                          <a:ea typeface="+mn-ea"/>
                          <a:cs typeface="Times New Roman" panose="02020603050405020304" pitchFamily="18" charset="0"/>
                        </a:rPr>
                        <a:t>Scroll down to the </a:t>
                      </a:r>
                      <a:r>
                        <a:rPr lang="en-US" sz="2000" b="1" i="1" kern="1200" dirty="0">
                          <a:solidFill>
                            <a:schemeClr val="dk1"/>
                          </a:solidFill>
                          <a:effectLst/>
                          <a:latin typeface="Times New Roman" panose="02020603050405020304" pitchFamily="18" charset="0"/>
                          <a:ea typeface="+mn-ea"/>
                          <a:cs typeface="Times New Roman" panose="02020603050405020304" pitchFamily="18" charset="0"/>
                        </a:rPr>
                        <a:t>Program Documents </a:t>
                      </a:r>
                      <a:r>
                        <a:rPr lang="en-US" sz="2000" b="0" i="0" kern="1200" dirty="0">
                          <a:solidFill>
                            <a:schemeClr val="dk1"/>
                          </a:solidFill>
                          <a:effectLst/>
                          <a:latin typeface="Times New Roman" panose="02020603050405020304" pitchFamily="18" charset="0"/>
                          <a:ea typeface="+mn-ea"/>
                          <a:cs typeface="Times New Roman" panose="02020603050405020304" pitchFamily="18" charset="0"/>
                        </a:rPr>
                        <a:t>section</a:t>
                      </a:r>
                    </a:p>
                    <a:p>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84895433"/>
                  </a:ext>
                </a:extLst>
              </a:tr>
            </a:tbl>
          </a:graphicData>
        </a:graphic>
      </p:graphicFrame>
    </p:spTree>
    <p:extLst>
      <p:ext uri="{BB962C8B-B14F-4D97-AF65-F5344CB8AC3E}">
        <p14:creationId xmlns:p14="http://schemas.microsoft.com/office/powerpoint/2010/main" val="253984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27F35-7155-4DBC-B92A-92078B40038F}"/>
              </a:ext>
            </a:extLst>
          </p:cNvPr>
          <p:cNvSpPr>
            <a:spLocks noGrp="1"/>
          </p:cNvSpPr>
          <p:nvPr>
            <p:ph type="title"/>
          </p:nvPr>
        </p:nvSpPr>
        <p:spPr>
          <a:xfrm>
            <a:off x="838200" y="654533"/>
            <a:ext cx="10515600" cy="5361954"/>
          </a:xfrm>
        </p:spPr>
        <p:txBody>
          <a:bodyPr>
            <a:normAutofit/>
          </a:bodyPr>
          <a:lstStyle/>
          <a:p>
            <a:pPr algn="ctr"/>
            <a:r>
              <a:rPr lang="en-US" b="1" dirty="0"/>
              <a:t>CHSP Narrative Report Preparation </a:t>
            </a:r>
            <a:br>
              <a:rPr lang="en-US" b="1" dirty="0"/>
            </a:br>
            <a:r>
              <a:rPr lang="en-US" b="1" dirty="0"/>
              <a:t>&amp; Submission Instructions: </a:t>
            </a:r>
            <a:r>
              <a:rPr lang="en-US" b="1" dirty="0">
                <a:hlinkClick r:id="rId2" action="ppaction://hlinkpres?slideindex=1&amp;slidetitle="/>
              </a:rPr>
              <a:t>CHSP Narrative Report Preparation and Submission Power Point.pptx</a:t>
            </a:r>
            <a:endParaRPr lang="en-US" dirty="0"/>
          </a:p>
        </p:txBody>
      </p:sp>
    </p:spTree>
    <p:extLst>
      <p:ext uri="{BB962C8B-B14F-4D97-AF65-F5344CB8AC3E}">
        <p14:creationId xmlns:p14="http://schemas.microsoft.com/office/powerpoint/2010/main" val="4044917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930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Reporting Requirements</vt:lpstr>
      <vt:lpstr>PowerPoint Presentation</vt:lpstr>
      <vt:lpstr>All CHSP Agency’s are required to submit Quarterly and Year-End Narrative Reports, the reporting period and submission deadlines are outlined below.</vt:lpstr>
      <vt:lpstr>Report of Expenditures and Reimbursement Request  Grant funds are administered on a reimbursement basis; therefore, proof of expenditures must be submitted for reimbursement. It is important to note that the Office of the City Auditor and HUD govern the Human Services Division’s grant procedures. If special circumstances hinder the agency’s ability to comply with any of the fiscal or programmatic reporting requirements, please call our office as soon as possible. We will make every effort to work with your agency. </vt:lpstr>
      <vt:lpstr>PowerPoint Presentation</vt:lpstr>
      <vt:lpstr>CHSP Narrative Report Preparation  &amp; Submission Instructions: CHSP Narrative Report Preparation and Submission Power Point.pptx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Human Service Partnership (CHSP</dc:title>
  <dc:creator>Kyllonen, Virginia</dc:creator>
  <cp:lastModifiedBy>Kyllonen, Virginia</cp:lastModifiedBy>
  <cp:revision>17</cp:revision>
  <dcterms:created xsi:type="dcterms:W3CDTF">2021-06-17T16:38:12Z</dcterms:created>
  <dcterms:modified xsi:type="dcterms:W3CDTF">2021-10-14T14:36:14Z</dcterms:modified>
</cp:coreProperties>
</file>